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0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ato Bold" panose="020F0502020204030203" pitchFamily="34" charset="0"/>
      <p:regular r:id="rId18"/>
      <p:bold r:id="rId19"/>
    </p:embeddedFont>
    <p:embeddedFont>
      <p:font typeface="Lato Bol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 Delaloye" initials="DD" lastIdx="2" clrIdx="0">
    <p:extLst>
      <p:ext uri="{19B8F6BF-5375-455C-9EA6-DF929625EA0E}">
        <p15:presenceInfo xmlns:p15="http://schemas.microsoft.com/office/powerpoint/2012/main" userId="S::Dani.Delaloye@mottmac.com::4a364b1f-7536-4e82-964b-44c3a2a1c3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0738D-A5A9-B9DE-5947-4EA0A8BD2989}" v="58" dt="2023-06-07T16:09:41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72112-B3A0-4679-BE1F-69EE46B5AD4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8B2A4-6CFB-40DD-A585-122D05A54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3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8B2A4-6CFB-40DD-A585-122D05A54A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7994" t="8467" r="56543" b="82050"/>
          <a:stretch>
            <a:fillRect/>
          </a:stretch>
        </p:blipFill>
        <p:spPr>
          <a:xfrm>
            <a:off x="5201590" y="1466658"/>
            <a:ext cx="7884820" cy="165181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000500"/>
            <a:ext cx="16230600" cy="139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6600" dirty="0">
                <a:solidFill>
                  <a:srgbClr val="000000"/>
                </a:solidFill>
                <a:latin typeface="Lato Bold Bold"/>
              </a:rPr>
              <a:t>Equity, Diversity, and Inclusion Moment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0764" y="5905500"/>
            <a:ext cx="14766472" cy="57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Lato"/>
              </a:rPr>
              <a:t>Allyship – Being an Ally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7228" b="37228"/>
          <a:stretch>
            <a:fillRect/>
          </a:stretch>
        </p:blipFill>
        <p:spPr>
          <a:xfrm>
            <a:off x="0" y="1028700"/>
            <a:ext cx="18288000" cy="31179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52800" y="4727575"/>
            <a:ext cx="11582399" cy="97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>
                <a:solidFill>
                  <a:srgbClr val="061313"/>
                </a:solidFill>
                <a:latin typeface="Lato Bold Bold"/>
              </a:rPr>
              <a:t>What is an ally?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38500" y="6325830"/>
            <a:ext cx="11810998" cy="3455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545454"/>
                </a:solidFill>
                <a:latin typeface="Lato"/>
              </a:rPr>
              <a:t>An ally is someone who supports and unites themselves with another individual or group to promote a common interest where both benefit.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800" b="1" dirty="0">
              <a:solidFill>
                <a:srgbClr val="545454"/>
              </a:solidFill>
              <a:latin typeface="Lato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545454"/>
                </a:solidFill>
                <a:latin typeface="Lato"/>
              </a:rPr>
              <a:t>Relating to diversity and inclusion, an ally is someone who actively and consistently seeks to end the systemic disempowerment of people belonging to a group.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800" b="1" dirty="0">
              <a:solidFill>
                <a:srgbClr val="545454"/>
              </a:solidFill>
              <a:latin typeface="Lato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545454"/>
                </a:solidFill>
                <a:latin typeface="Lato"/>
              </a:rPr>
              <a:t>Allies can help improve feelings of inclusion and belonging.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AF7734B-4E3C-96E0-9443-462D252CEC84}"/>
              </a:ext>
            </a:extLst>
          </p:cNvPr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1A783C"/>
                </a:solidFill>
                <a:latin typeface="Lato Bol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3619500"/>
            <a:ext cx="18288000" cy="6667500"/>
            <a:chOff x="0" y="0"/>
            <a:chExt cx="32135417" cy="17995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135418" cy="17995951"/>
            </a:xfrm>
            <a:custGeom>
              <a:avLst/>
              <a:gdLst/>
              <a:ahLst/>
              <a:cxnLst/>
              <a:rect l="l" t="t" r="r" b="b"/>
              <a:pathLst>
                <a:path w="32135418" h="17995951">
                  <a:moveTo>
                    <a:pt x="0" y="0"/>
                  </a:moveTo>
                  <a:lnTo>
                    <a:pt x="32135418" y="0"/>
                  </a:lnTo>
                  <a:lnTo>
                    <a:pt x="32135418" y="17995951"/>
                  </a:lnTo>
                  <a:lnTo>
                    <a:pt x="0" y="17995951"/>
                  </a:lnTo>
                  <a:close/>
                </a:path>
              </a:pathLst>
            </a:custGeom>
            <a:solidFill>
              <a:srgbClr val="EEEEE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4305300"/>
            <a:ext cx="16344900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Be a true listener</a:t>
            </a:r>
          </a:p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Respect people’s lived experiences when they share them with you</a:t>
            </a:r>
          </a:p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Provide solidarity </a:t>
            </a:r>
          </a:p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Stand beside, not in front of</a:t>
            </a:r>
          </a:p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Provide the support you are asked to provide, not what you would imagine would be helpful / what you want to do</a:t>
            </a:r>
          </a:p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Apologize for any mistakes (for example, incorrect pronouns, incorrect pronunciations) and move on without waiting for forgiveness (centering your own feelings)</a:t>
            </a:r>
            <a:endParaRPr lang="en-US" sz="3200" dirty="0">
              <a:solidFill>
                <a:srgbClr val="545454"/>
              </a:solidFill>
              <a:latin typeface="Lato"/>
              <a:ea typeface="Lato"/>
              <a:cs typeface="Lato"/>
            </a:endParaRPr>
          </a:p>
          <a:p>
            <a:pPr marL="457200" indent="-457200">
              <a:lnSpc>
                <a:spcPts val="335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Recognize that groups you wish to ally with are not homogenous in their thinking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720511"/>
            <a:ext cx="14744700" cy="97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Lato Bold Bold"/>
              </a:rPr>
              <a:t>How do I practice allyship?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1A783C"/>
                </a:solidFill>
                <a:latin typeface="Lato Bo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78224" y="8697942"/>
            <a:ext cx="2131553" cy="774671"/>
            <a:chOff x="0" y="0"/>
            <a:chExt cx="2842071" cy="103289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42071" cy="1032894"/>
              <a:chOff x="0" y="0"/>
              <a:chExt cx="1913890" cy="69556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850390" cy="632066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632066">
                    <a:moveTo>
                      <a:pt x="1757680" y="632066"/>
                    </a:moveTo>
                    <a:lnTo>
                      <a:pt x="92710" y="632066"/>
                    </a:lnTo>
                    <a:cubicBezTo>
                      <a:pt x="41910" y="632066"/>
                      <a:pt x="0" y="590156"/>
                      <a:pt x="0" y="53935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38086"/>
                    </a:lnTo>
                    <a:cubicBezTo>
                      <a:pt x="1850390" y="590156"/>
                      <a:pt x="1808480" y="632066"/>
                      <a:pt x="1757680" y="63206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6955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95566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71106"/>
                    </a:lnTo>
                    <a:cubicBezTo>
                      <a:pt x="1854200" y="606666"/>
                      <a:pt x="1824990" y="635876"/>
                      <a:pt x="1789430" y="635876"/>
                    </a:cubicBezTo>
                    <a:lnTo>
                      <a:pt x="124460" y="635876"/>
                    </a:lnTo>
                    <a:cubicBezTo>
                      <a:pt x="88900" y="635876"/>
                      <a:pt x="59690" y="606666"/>
                      <a:pt x="59690" y="57110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71106"/>
                    </a:lnTo>
                    <a:cubicBezTo>
                      <a:pt x="0" y="639686"/>
                      <a:pt x="55880" y="695566"/>
                      <a:pt x="124460" y="695566"/>
                    </a:cubicBezTo>
                    <a:lnTo>
                      <a:pt x="1789430" y="695566"/>
                    </a:lnTo>
                    <a:cubicBezTo>
                      <a:pt x="1858010" y="695566"/>
                      <a:pt x="1913890" y="639686"/>
                      <a:pt x="1913890" y="571106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1A783C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81575" y="230062"/>
              <a:ext cx="267892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61313"/>
                  </a:solidFill>
                  <a:latin typeface="Lato"/>
                </a:rPr>
                <a:t>The End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0005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61313"/>
                </a:solidFill>
                <a:latin typeface="Lato Bold Bold"/>
              </a:rPr>
              <a:t>Thank you!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Date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D047BCFB86A4186CA5C31B7473EC0" ma:contentTypeVersion="4" ma:contentTypeDescription="Create a new document." ma:contentTypeScope="" ma:versionID="3d712ae81d2b7dca4d660210eed900ea">
  <xsd:schema xmlns:xsd="http://www.w3.org/2001/XMLSchema" xmlns:xs="http://www.w3.org/2001/XMLSchema" xmlns:p="http://schemas.microsoft.com/office/2006/metadata/properties" xmlns:ns2="6fb380f6-13fb-4fa6-bbda-ced3d76e8c7d" targetNamespace="http://schemas.microsoft.com/office/2006/metadata/properties" ma:root="true" ma:fieldsID="a66282b2056305be45a774e473623ad2" ns2:_="">
    <xsd:import namespace="6fb380f6-13fb-4fa6-bbda-ced3d76e8c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380f6-13fb-4fa6-bbda-ced3d76e8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87637D-E1AF-4307-AE2E-6D037416D0AD}">
  <ds:schemaRefs>
    <ds:schemaRef ds:uri="http://purl.org/dc/terms/"/>
    <ds:schemaRef ds:uri="http://schemas.openxmlformats.org/package/2006/metadata/core-properties"/>
    <ds:schemaRef ds:uri="http://purl.org/dc/dcmitype/"/>
    <ds:schemaRef ds:uri="6fb380f6-13fb-4fa6-bbda-ced3d76e8c7d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CD22CE-8B12-4F6B-BBBE-998E3003C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4C8C7E-5FC6-4230-BF84-1E97C3273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b380f6-13fb-4fa6-bbda-ced3d76e8c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191</Words>
  <Application>Microsoft Office PowerPoint</Application>
  <PresentationFormat>Custom</PresentationFormat>
  <Paragraphs>28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 Slide Deck</dc:title>
  <dc:creator>Dani Delaloye</dc:creator>
  <cp:lastModifiedBy>Dani Delaloye</cp:lastModifiedBy>
  <cp:revision>19</cp:revision>
  <dcterms:created xsi:type="dcterms:W3CDTF">2006-08-16T00:00:00Z</dcterms:created>
  <dcterms:modified xsi:type="dcterms:W3CDTF">2023-06-12T13:30:20Z</dcterms:modified>
  <dc:identifier>DAFE555vfqY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vedOnce">
    <vt:lpwstr>true</vt:lpwstr>
  </property>
  <property fmtid="{D5CDD505-2E9C-101B-9397-08002B2CF9AE}" pid="3" name="ContentTypeId">
    <vt:lpwstr>0x0101007EBD047BCFB86A4186CA5C31B7473EC0</vt:lpwstr>
  </property>
</Properties>
</file>